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02920" cy="502920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89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8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07008" y="365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BRIGHT BRAIN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07008" y="6400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AND FINANCIAL SOLUTIONS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1094415" cy="0"/>
          </a:xfrm>
          <a:prstGeom prst="line">
            <a:avLst/>
          </a:prstGeom>
          <a:noFill/>
          <a:ln w="12700">
            <a:solidFill>
              <a:srgbClr val="B896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291072"/>
            <a:ext cx="11094415" cy="0"/>
          </a:xfrm>
          <a:prstGeom prst="line">
            <a:avLst/>
          </a:prstGeom>
          <a:noFill/>
          <a:ln w="9525">
            <a:solidFill>
              <a:srgbClr val="D9D2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3550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Υπηρεσίες Ποιοτικής Μέριμνας!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1277295" y="6345936"/>
            <a:ext cx="365760" cy="36576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368735" y="6437376"/>
            <a:ext cx="182880" cy="1828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B89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1887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Υπηρεσία HR</a:t>
            </a:r>
            <a:endParaRPr lang="en-US" sz="4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58568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Δημιουργία ερωτηματολογίου ανά ομάδα εργασίας,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274320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300€ εφάπαξ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320040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310128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Ανάλυση αξιολόγησης ως εργαζόμενος και ως αξιολογητής,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379476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21€ / εργαζόμενο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425196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361688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2ωρη συνάντηση με τη διοίκηση για την παρουσίαση της αξιολόγησης,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484632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120 € / αξιολόγηση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48640" y="530352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35240" y="2148840"/>
            <a:ext cx="4007815" cy="3566160"/>
          </a:xfrm>
          <a:prstGeom prst="roundRect">
            <a:avLst>
              <a:gd name="adj" fmla="val 1538"/>
            </a:avLst>
          </a:prstGeom>
          <a:solidFill>
            <a:srgbClr val="F3EFE6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249260" y="3611880"/>
            <a:ext cx="402336" cy="402336"/>
          </a:xfrm>
          <a:prstGeom prst="ellipse">
            <a:avLst/>
          </a:prstGeom>
          <a:solidFill>
            <a:srgbClr val="B8964F"/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84668" y="4069080"/>
            <a:ext cx="731520" cy="731520"/>
          </a:xfrm>
          <a:prstGeom prst="roundRect">
            <a:avLst>
              <a:gd name="adj" fmla="val 18750"/>
            </a:avLst>
          </a:prstGeom>
          <a:solidFill>
            <a:srgbClr val="B8964F">
              <a:alpha val="55000"/>
            </a:srgbClr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843620" y="3611880"/>
            <a:ext cx="402336" cy="402336"/>
          </a:xfrm>
          <a:prstGeom prst="ellipse">
            <a:avLst/>
          </a:prstGeom>
          <a:solidFill>
            <a:srgbClr val="B8964F"/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79028" y="4069080"/>
            <a:ext cx="731520" cy="731520"/>
          </a:xfrm>
          <a:prstGeom prst="roundRect">
            <a:avLst>
              <a:gd name="adj" fmla="val 18750"/>
            </a:avLst>
          </a:prstGeom>
          <a:solidFill>
            <a:srgbClr val="B8964F">
              <a:alpha val="55000"/>
            </a:srgbClr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37980" y="3429000"/>
            <a:ext cx="402336" cy="402336"/>
          </a:xfrm>
          <a:prstGeom prst="ellipse">
            <a:avLst/>
          </a:prstGeom>
          <a:solidFill>
            <a:srgbClr val="B8964F"/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273388" y="3886200"/>
            <a:ext cx="731520" cy="731520"/>
          </a:xfrm>
          <a:prstGeom prst="roundRect">
            <a:avLst>
              <a:gd name="adj" fmla="val 18750"/>
            </a:avLst>
          </a:prstGeom>
          <a:solidFill>
            <a:srgbClr val="B8964F">
              <a:alpha val="85000"/>
            </a:srgbClr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032340" y="3611880"/>
            <a:ext cx="402336" cy="402336"/>
          </a:xfrm>
          <a:prstGeom prst="ellipse">
            <a:avLst/>
          </a:prstGeom>
          <a:solidFill>
            <a:srgbClr val="B8964F"/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867748" y="4069080"/>
            <a:ext cx="731520" cy="731520"/>
          </a:xfrm>
          <a:prstGeom prst="roundRect">
            <a:avLst>
              <a:gd name="adj" fmla="val 18750"/>
            </a:avLst>
          </a:prstGeom>
          <a:solidFill>
            <a:srgbClr val="B8964F">
              <a:alpha val="55000"/>
            </a:srgbClr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626700" y="3611880"/>
            <a:ext cx="402336" cy="402336"/>
          </a:xfrm>
          <a:prstGeom prst="ellipse">
            <a:avLst/>
          </a:prstGeom>
          <a:solidFill>
            <a:srgbClr val="B8964F"/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462108" y="4069080"/>
            <a:ext cx="731520" cy="731520"/>
          </a:xfrm>
          <a:prstGeom prst="roundRect">
            <a:avLst>
              <a:gd name="adj" fmla="val 18750"/>
            </a:avLst>
          </a:prstGeom>
          <a:solidFill>
            <a:srgbClr val="B8964F">
              <a:alpha val="55000"/>
            </a:srgbClr>
          </a:solidFill>
          <a:ln w="12700">
            <a:solidFill>
              <a:srgbClr val="B8964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09560" y="5212080"/>
            <a:ext cx="34591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Ομάδα αξιολόγησης &amp; διοίκηση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02920" cy="502920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89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8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07008" y="365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BRIGHT BRAIN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07008" y="6400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AND FINANCIAL SOLUTIONS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1094415" cy="0"/>
          </a:xfrm>
          <a:prstGeom prst="line">
            <a:avLst/>
          </a:prstGeom>
          <a:noFill/>
          <a:ln w="12700">
            <a:solidFill>
              <a:srgbClr val="B896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291072"/>
            <a:ext cx="11094415" cy="0"/>
          </a:xfrm>
          <a:prstGeom prst="line">
            <a:avLst/>
          </a:prstGeom>
          <a:noFill/>
          <a:ln w="9525">
            <a:solidFill>
              <a:srgbClr val="D9D2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3550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Υπηρεσίες Ποιοτικής Μέριμνας!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1277295" y="6345936"/>
            <a:ext cx="365760" cy="36576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368735" y="6437376"/>
            <a:ext cx="182880" cy="1828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B89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1887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Ορισμός “Oμάδας Εργασίας”</a:t>
            </a:r>
            <a:endParaRPr lang="en-US" sz="4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58568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Νοσηλευτικό / φροντιστικό προσωπικό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2807208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916936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3465576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575304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Κουζίνα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48640" y="4123944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233672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Καθαριότητα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4782312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35240" y="2148840"/>
            <a:ext cx="4007815" cy="3566160"/>
          </a:xfrm>
          <a:prstGeom prst="roundRect">
            <a:avLst>
              <a:gd name="adj" fmla="val 2051"/>
            </a:avLst>
          </a:prstGeom>
          <a:solidFill>
            <a:srgbClr val="FAF8F3"/>
          </a:solidFill>
          <a:ln w="12700">
            <a:solidFill>
              <a:srgbClr val="D9D2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09560" y="2423160"/>
            <a:ext cx="34591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96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Σημείωση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909560" y="2926080"/>
            <a:ext cx="345917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Κάθε ομάδα εργασίας αξιολογείται με δικό της, προσαρμοσμένο ερωτηματολόγιο.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 τελικός αριθμός ομάδων επιβεβαιώνεται κατά την έναρξη του έργου.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κόστος των 300€ χρεώνεται εφάπαξ ανά ομάδα εργασίας.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02920" cy="502920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89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8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07008" y="365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BRIGHT BRAIN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07008" y="6400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AND FINANCIAL SOLUTIONS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1094415" cy="0"/>
          </a:xfrm>
          <a:prstGeom prst="line">
            <a:avLst/>
          </a:prstGeom>
          <a:noFill/>
          <a:ln w="12700">
            <a:solidFill>
              <a:srgbClr val="B896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291072"/>
            <a:ext cx="11094415" cy="0"/>
          </a:xfrm>
          <a:prstGeom prst="line">
            <a:avLst/>
          </a:prstGeom>
          <a:noFill/>
          <a:ln w="9525">
            <a:solidFill>
              <a:srgbClr val="D9D2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3550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Υπηρεσίες Ποιοτικής Μέριμνας!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1277295" y="6345936"/>
            <a:ext cx="365760" cy="36576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368735" y="6437376"/>
            <a:ext cx="182880" cy="1828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B89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1887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Παραδοτέα</a:t>
            </a:r>
            <a:endParaRPr lang="en-US" sz="4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58568"/>
            <a:ext cx="6675120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Ατομικές αναφορές αξιολόγησης ανά εργαζόμενο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269748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807208"/>
            <a:ext cx="6675120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Συγκεντρωτική αναφορά ανά ομάδα εργασίας / τμήμα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324612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355848"/>
            <a:ext cx="6675120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Συγκριτικά αποτελέσματα μεταξύ ομάδων / τμημάτων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48640" y="379476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904488"/>
            <a:ext cx="6675120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Προτάσεις βελτίωσης ανά τμήμα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434340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4453128"/>
            <a:ext cx="6675120" cy="45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Σχέδιο δράσης (action plan) προς τη διοίκηση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48640" y="48920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635240" y="2148840"/>
            <a:ext cx="4007815" cy="3566160"/>
          </a:xfrm>
          <a:prstGeom prst="roundRect">
            <a:avLst>
              <a:gd name="adj" fmla="val 2051"/>
            </a:avLst>
          </a:prstGeom>
          <a:solidFill>
            <a:srgbClr val="FAF8F3"/>
          </a:solidFill>
          <a:ln w="12700">
            <a:solidFill>
              <a:srgbClr val="D9D2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909560" y="2423160"/>
            <a:ext cx="34591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96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Εμπιστευτικότητα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909560" y="2926080"/>
            <a:ext cx="345917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Οι ατομικές αναφορές είναι εμπιστευτικές.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Πρόσβαση έχει αποκλειστικά η διοίκηση ή ρητά εξουσιοδοτημένα πρόσωπα.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Θα διευκρινιστεί αν οι απαντήσεις είναι ανώνυμες ή επώνυμες.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02920" cy="502920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89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8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07008" y="365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BRIGHT BRAIN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07008" y="6400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AND FINANCIAL SOLUTIONS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1094415" cy="0"/>
          </a:xfrm>
          <a:prstGeom prst="line">
            <a:avLst/>
          </a:prstGeom>
          <a:noFill/>
          <a:ln w="12700">
            <a:solidFill>
              <a:srgbClr val="B896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291072"/>
            <a:ext cx="11094415" cy="0"/>
          </a:xfrm>
          <a:prstGeom prst="line">
            <a:avLst/>
          </a:prstGeom>
          <a:noFill/>
          <a:ln w="9525">
            <a:solidFill>
              <a:srgbClr val="D9D2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3550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Υπηρεσίες Ποιοτικής Μέριμνας!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1277295" y="6345936"/>
            <a:ext cx="365760" cy="36576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368735" y="6437376"/>
            <a:ext cx="182880" cy="1828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B89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1887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Χρονοδιάγραμμα</a:t>
            </a:r>
            <a:endParaRPr lang="en-US" sz="4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58568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Δημιουργία ερωτηματολογίων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246888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[Χ] εργάσιμες ημέρες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292608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035808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Διεξαγωγή αξιολογήσεων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324612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[Χ] εργάσιμες ημέρες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370332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813048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Ανάλυση αποτελεσμάτων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402336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[Χ] εργάσιμες ημέρες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48640" y="448056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4590288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Παρουσίαση στη διοίκηση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48640" y="480060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Εντός [Χ] ημερών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48640" y="525780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635240" y="2148840"/>
            <a:ext cx="4007815" cy="3566160"/>
          </a:xfrm>
          <a:prstGeom prst="roundRect">
            <a:avLst>
              <a:gd name="adj" fmla="val 2051"/>
            </a:avLst>
          </a:prstGeom>
          <a:solidFill>
            <a:srgbClr val="FAF8F3"/>
          </a:solidFill>
          <a:ln w="12700">
            <a:solidFill>
              <a:srgbClr val="D9D2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909560" y="2423160"/>
            <a:ext cx="34591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96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Εκκίνηση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909560" y="2926080"/>
            <a:ext cx="345917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χρονοδιάγραμμα ξεκινά με την υπογραφή / έγκριση της προσφοράς.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Οριστικοποιείται βάσει αριθμού ομάδων εργασίας και εργαζομένων.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02920" cy="502920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89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8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07008" y="365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BRIGHT BRAIN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07008" y="6400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AND FINANCIAL SOLUTIONS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1094415" cy="0"/>
          </a:xfrm>
          <a:prstGeom prst="line">
            <a:avLst/>
          </a:prstGeom>
          <a:noFill/>
          <a:ln w="12700">
            <a:solidFill>
              <a:srgbClr val="B896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291072"/>
            <a:ext cx="11094415" cy="0"/>
          </a:xfrm>
          <a:prstGeom prst="line">
            <a:avLst/>
          </a:prstGeom>
          <a:noFill/>
          <a:ln w="9525">
            <a:solidFill>
              <a:srgbClr val="D9D2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3550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Υπηρεσίες Ποιοτικής Μέριμνας!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1277295" y="6345936"/>
            <a:ext cx="365760" cy="36576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368735" y="6437376"/>
            <a:ext cx="182880" cy="1828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B89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1887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Οικονομικοί Όροι</a:t>
            </a:r>
            <a:endParaRPr lang="en-US" sz="4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585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Δημιουργία ερωτηματολογίου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251460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300 € / ομάδα εργασίας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297180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0815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Ανάλυση αξιολόγησης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333756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21 € / εργαζόμενο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379476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90448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Παρουσίαση στη διοίκηση (δίωρη συνάντηση)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416052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120 € / κύκλο αξιολόγησης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48640" y="461772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35240" y="2148840"/>
            <a:ext cx="4007815" cy="3566160"/>
          </a:xfrm>
          <a:prstGeom prst="roundRect">
            <a:avLst>
              <a:gd name="adj" fmla="val 2051"/>
            </a:avLst>
          </a:prstGeom>
          <a:solidFill>
            <a:srgbClr val="FAF8F3"/>
          </a:solidFill>
          <a:ln w="12700">
            <a:solidFill>
              <a:srgbClr val="D9D2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09560" y="2423160"/>
            <a:ext cx="34591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96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Προς επιβεβαίωση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909560" y="2926080"/>
            <a:ext cx="345917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Οι τιμές [δεν] συμπεριλαμβάνουν ΦΠΑ 24%.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Τρόπος πληρωμής: [50% προκαταβολή / 50% με παράδοση].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Ισχύς προσφοράς: 30 ημέρες.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02920" cy="502920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89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8A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BB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07008" y="36576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BRIGHT BRAIN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07008" y="6400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AND FINANCIAL SOLUTIONS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8640" y="987552"/>
            <a:ext cx="11094415" cy="0"/>
          </a:xfrm>
          <a:prstGeom prst="line">
            <a:avLst/>
          </a:prstGeom>
          <a:noFill/>
          <a:ln w="12700">
            <a:solidFill>
              <a:srgbClr val="B8964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291072"/>
            <a:ext cx="11094415" cy="0"/>
          </a:xfrm>
          <a:prstGeom prst="line">
            <a:avLst/>
          </a:prstGeom>
          <a:noFill/>
          <a:ln w="9525">
            <a:solidFill>
              <a:srgbClr val="D9D2C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63550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3A3A3A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Υπηρεσίες Ποιοτικής Μέριμνας!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1277295" y="6345936"/>
            <a:ext cx="365760" cy="36576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B8964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368735" y="6437376"/>
            <a:ext cx="182880" cy="1828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B89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18872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A3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Προστασία Δεδομένων</a:t>
            </a:r>
            <a:endParaRPr lang="en-US" sz="4000" dirty="0"/>
          </a:p>
        </p:txBody>
      </p:sp>
      <p:sp>
        <p:nvSpPr>
          <p:cNvPr id="12" name="Shape 10"/>
          <p:cNvSpPr/>
          <p:nvPr/>
        </p:nvSpPr>
        <p:spPr>
          <a:xfrm>
            <a:off x="548640" y="2148840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58568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Επεξεργασία δεδομένων σύμφωνα με τον ΓΚΠΔ (GDPR)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2807208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916936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Ανωνυμία απαντήσεων: προς διευκρίνιση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3465576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575304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Πρόσβαση αποκλειστικά από τη διοίκηση / εξουσιοδοτημένα πρόσωπα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48640" y="4123944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233672"/>
            <a:ext cx="66751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Υπογραφή συμφωνίας εμπιστευτικότητας (DPA) πριν την έναρξη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4782312"/>
            <a:ext cx="6766560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35240" y="2148840"/>
            <a:ext cx="4007815" cy="3566160"/>
          </a:xfrm>
          <a:prstGeom prst="roundRect">
            <a:avLst>
              <a:gd name="adj" fmla="val 2051"/>
            </a:avLst>
          </a:prstGeom>
          <a:solidFill>
            <a:srgbClr val="FAF8F3"/>
          </a:solidFill>
          <a:ln w="12700">
            <a:solidFill>
              <a:srgbClr val="D9D2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09560" y="2423160"/>
            <a:ext cx="34591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96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Δέσμευση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909560" y="2926080"/>
            <a:ext cx="345917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Τα δεδομένα χρησιμοποιούνται αποκλειστικά για τους σκοπούς της αξιολόγησης.</a:t>
            </a:r>
            <a:endParaRPr lang="en-US" sz="1250" dirty="0"/>
          </a:p>
          <a:p>
            <a:pPr marL="342900" indent="-342900">
              <a:lnSpc>
                <a:spcPts val="16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Δεν κοινοποιούνται σε τρίτους εκτός της διοίκησης του οργανισμού.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2026-09-01T08:14:21Z</dcterms:created>
  <dcterms:modified xsi:type="dcterms:W3CDTF">2026-09-01T08:14:21Z</dcterms:modified>
</cp:coreProperties>
</file>